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Lst>
  <p:notesMasterIdLst>
    <p:notesMasterId r:id="rId30"/>
  </p:notesMasterIdLst>
  <p:sldIdLst>
    <p:sldId id="256" r:id="rId19"/>
    <p:sldId id="257" r:id="rId20"/>
    <p:sldId id="258" r:id="rId21"/>
    <p:sldId id="260" r:id="rId22"/>
    <p:sldId id="261" r:id="rId23"/>
    <p:sldId id="266" r:id="rId24"/>
    <p:sldId id="265" r:id="rId25"/>
    <p:sldId id="262" r:id="rId26"/>
    <p:sldId id="259" r:id="rId27"/>
    <p:sldId id="263" r:id="rId28"/>
    <p:sldId id="264" r:id="rId29"/>
  </p:sldIdLst>
  <p:sldSz cx="13004800" cy="9753600"/>
  <p:notesSz cx="6858000" cy="9144000"/>
  <p:defaultTextStyle>
    <a:defPPr>
      <a:defRPr lang="en-US"/>
    </a:defPPr>
    <a:lvl1pPr algn="ctr" rtl="0" fontAlgn="base">
      <a:spcBef>
        <a:spcPct val="0"/>
      </a:spcBef>
      <a:spcAft>
        <a:spcPct val="0"/>
      </a:spcAft>
      <a:defRPr sz="4200" kern="1200">
        <a:solidFill>
          <a:srgbClr val="414141"/>
        </a:solidFill>
        <a:latin typeface="Gill Sans Light" charset="0"/>
        <a:ea typeface="ヒラギノ角ゴ ProN W3" charset="0"/>
        <a:cs typeface="ヒラギノ角ゴ ProN W3" charset="0"/>
        <a:sym typeface="Gill Sans Light" charset="0"/>
      </a:defRPr>
    </a:lvl1pPr>
    <a:lvl2pPr marL="457200" algn="ctr" rtl="0" fontAlgn="base">
      <a:spcBef>
        <a:spcPct val="0"/>
      </a:spcBef>
      <a:spcAft>
        <a:spcPct val="0"/>
      </a:spcAft>
      <a:defRPr sz="4200" kern="1200">
        <a:solidFill>
          <a:srgbClr val="414141"/>
        </a:solidFill>
        <a:latin typeface="Gill Sans Light" charset="0"/>
        <a:ea typeface="ヒラギノ角ゴ ProN W3" charset="0"/>
        <a:cs typeface="ヒラギノ角ゴ ProN W3" charset="0"/>
        <a:sym typeface="Gill Sans Light" charset="0"/>
      </a:defRPr>
    </a:lvl2pPr>
    <a:lvl3pPr marL="914400" algn="ctr" rtl="0" fontAlgn="base">
      <a:spcBef>
        <a:spcPct val="0"/>
      </a:spcBef>
      <a:spcAft>
        <a:spcPct val="0"/>
      </a:spcAft>
      <a:defRPr sz="4200" kern="1200">
        <a:solidFill>
          <a:srgbClr val="414141"/>
        </a:solidFill>
        <a:latin typeface="Gill Sans Light" charset="0"/>
        <a:ea typeface="ヒラギノ角ゴ ProN W3" charset="0"/>
        <a:cs typeface="ヒラギノ角ゴ ProN W3" charset="0"/>
        <a:sym typeface="Gill Sans Light" charset="0"/>
      </a:defRPr>
    </a:lvl3pPr>
    <a:lvl4pPr marL="1371600" algn="ctr" rtl="0" fontAlgn="base">
      <a:spcBef>
        <a:spcPct val="0"/>
      </a:spcBef>
      <a:spcAft>
        <a:spcPct val="0"/>
      </a:spcAft>
      <a:defRPr sz="4200" kern="1200">
        <a:solidFill>
          <a:srgbClr val="414141"/>
        </a:solidFill>
        <a:latin typeface="Gill Sans Light" charset="0"/>
        <a:ea typeface="ヒラギノ角ゴ ProN W3" charset="0"/>
        <a:cs typeface="ヒラギノ角ゴ ProN W3" charset="0"/>
        <a:sym typeface="Gill Sans Light" charset="0"/>
      </a:defRPr>
    </a:lvl4pPr>
    <a:lvl5pPr marL="1828800" algn="ctr" rtl="0" fontAlgn="base">
      <a:spcBef>
        <a:spcPct val="0"/>
      </a:spcBef>
      <a:spcAft>
        <a:spcPct val="0"/>
      </a:spcAft>
      <a:defRPr sz="4200" kern="1200">
        <a:solidFill>
          <a:srgbClr val="414141"/>
        </a:solidFill>
        <a:latin typeface="Gill Sans Light" charset="0"/>
        <a:ea typeface="ヒラギノ角ゴ ProN W3" charset="0"/>
        <a:cs typeface="ヒラギノ角ゴ ProN W3" charset="0"/>
        <a:sym typeface="Gill Sans Light" charset="0"/>
      </a:defRPr>
    </a:lvl5pPr>
    <a:lvl6pPr marL="2286000" algn="l" defTabSz="457200" rtl="0" eaLnBrk="1" latinLnBrk="0" hangingPunct="1">
      <a:defRPr sz="4200" kern="1200">
        <a:solidFill>
          <a:srgbClr val="414141"/>
        </a:solidFill>
        <a:latin typeface="Gill Sans Light" charset="0"/>
        <a:ea typeface="ヒラギノ角ゴ ProN W3" charset="0"/>
        <a:cs typeface="ヒラギノ角ゴ ProN W3" charset="0"/>
        <a:sym typeface="Gill Sans Light" charset="0"/>
      </a:defRPr>
    </a:lvl6pPr>
    <a:lvl7pPr marL="2743200" algn="l" defTabSz="457200" rtl="0" eaLnBrk="1" latinLnBrk="0" hangingPunct="1">
      <a:defRPr sz="4200" kern="1200">
        <a:solidFill>
          <a:srgbClr val="414141"/>
        </a:solidFill>
        <a:latin typeface="Gill Sans Light" charset="0"/>
        <a:ea typeface="ヒラギノ角ゴ ProN W3" charset="0"/>
        <a:cs typeface="ヒラギノ角ゴ ProN W3" charset="0"/>
        <a:sym typeface="Gill Sans Light" charset="0"/>
      </a:defRPr>
    </a:lvl7pPr>
    <a:lvl8pPr marL="3200400" algn="l" defTabSz="457200" rtl="0" eaLnBrk="1" latinLnBrk="0" hangingPunct="1">
      <a:defRPr sz="4200" kern="1200">
        <a:solidFill>
          <a:srgbClr val="414141"/>
        </a:solidFill>
        <a:latin typeface="Gill Sans Light" charset="0"/>
        <a:ea typeface="ヒラギノ角ゴ ProN W3" charset="0"/>
        <a:cs typeface="ヒラギノ角ゴ ProN W3" charset="0"/>
        <a:sym typeface="Gill Sans Light" charset="0"/>
      </a:defRPr>
    </a:lvl8pPr>
    <a:lvl9pPr marL="3657600" algn="l" defTabSz="457200" rtl="0" eaLnBrk="1" latinLnBrk="0" hangingPunct="1">
      <a:defRPr sz="4200" kern="1200">
        <a:solidFill>
          <a:srgbClr val="414141"/>
        </a:solidFill>
        <a:latin typeface="Gill Sans Light" charset="0"/>
        <a:ea typeface="ヒラギノ角ゴ ProN W3" charset="0"/>
        <a:cs typeface="ヒラギノ角ゴ ProN W3" charset="0"/>
        <a:sym typeface="Gill Sans Light"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p:cViewPr varScale="1">
        <p:scale>
          <a:sx n="70" d="100"/>
          <a:sy n="70" d="100"/>
        </p:scale>
        <p:origin x="-1904" y="-96"/>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noRo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48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662480"/>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Light" charset="0"/>
        <a:ea typeface="ＭＳ Ｐゴシック" charset="0"/>
        <a:cs typeface="+mn-cs"/>
      </a:defRPr>
    </a:lvl1pPr>
    <a:lvl2pPr marL="457200" algn="l" rtl="0" fontAlgn="base">
      <a:spcBef>
        <a:spcPct val="0"/>
      </a:spcBef>
      <a:spcAft>
        <a:spcPct val="0"/>
      </a:spcAft>
      <a:defRPr sz="1200" kern="1200">
        <a:solidFill>
          <a:schemeClr val="tx1"/>
        </a:solidFill>
        <a:latin typeface="Gill Sans Light" charset="0"/>
        <a:ea typeface="ＭＳ Ｐゴシック" charset="0"/>
        <a:cs typeface="+mn-cs"/>
      </a:defRPr>
    </a:lvl2pPr>
    <a:lvl3pPr marL="914400" algn="l" rtl="0" fontAlgn="base">
      <a:spcBef>
        <a:spcPct val="0"/>
      </a:spcBef>
      <a:spcAft>
        <a:spcPct val="0"/>
      </a:spcAft>
      <a:defRPr sz="1200" kern="1200">
        <a:solidFill>
          <a:schemeClr val="tx1"/>
        </a:solidFill>
        <a:latin typeface="Gill Sans Light"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Light"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Light"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Hello, we are team DCBA, developing affordable high precision 3D scanners.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atin typeface="Helvetica" charset="0"/>
                <a:cs typeface="Helvetica" charset="0"/>
                <a:sym typeface="Helvetica" charset="0"/>
              </a:rPr>
              <a:t>Meet Sean. Sean collects classic cars, including his prized 1964 Aston Martin DB5, pictured here. However, during a routine checkup on this car, Sean noticed that several parts of the suspension were on the verge of failure and needed to be replaced. After perusing the internet and asking around at his local shop, he found that no one still manufactures the parts that he needed and that he was going to have to come up with his own solution. Fortunately, Sean has a 3D scanner. Sean was able to scan the failing parts with his 3D scanner to obtain a 3D model and send the files off to a company that does metal die-casting. Two weeks later he received his parts in the mail and his car is as good as new, ready to (ehem) die another day, if you will.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2"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457200" algn="l"/>
                <a:tab pos="914400" algn="l"/>
                <a:tab pos="1371600" algn="l"/>
                <a:tab pos="1828800" algn="l"/>
                <a:tab pos="2286000" algn="l"/>
                <a:tab pos="2743200" algn="l"/>
                <a:tab pos="3200400" algn="l"/>
                <a:tab pos="3657600" algn="l"/>
                <a:tab pos="4114800" algn="l"/>
                <a:tab pos="4572000" algn="l"/>
                <a:tab pos="5029200" algn="l"/>
                <a:tab pos="5486400" algn="l"/>
                <a:tab pos="457200" algn="l"/>
                <a:tab pos="914400" algn="l"/>
                <a:tab pos="1371600" algn="l"/>
                <a:tab pos="1828800" algn="l"/>
                <a:tab pos="2286000" algn="l"/>
                <a:tab pos="2743200" algn="l"/>
                <a:tab pos="3200400" algn="l"/>
                <a:tab pos="3657600" algn="l"/>
              </a:tabLst>
            </a:pPr>
            <a:r>
              <a:rPr lang="en-US">
                <a:latin typeface="Helvetica" charset="0"/>
                <a:cs typeface="Helvetica" charset="0"/>
                <a:sym typeface="Helvetica" charset="0"/>
              </a:rPr>
              <a:t>That was one specific case, but there are many more applications for 3D scanning. For starters, 3D scanners have the analogous capabilities of their 2D counterparts. A 3D scanner can be used to catalogue an object for later use or, when coupled with a 3D printer, be used to make replicas of an existing object. However, 3D scanners also have the potential to revolutionize art, product design, and manufacturing as they allow for seamless transition between the physical world and the digital world.</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457200" algn="l"/>
                <a:tab pos="914400" algn="l"/>
                <a:tab pos="1371600" algn="l"/>
                <a:tab pos="1828800" algn="l"/>
                <a:tab pos="2286000" algn="l"/>
                <a:tab pos="2743200" algn="l"/>
                <a:tab pos="3200400" algn="l"/>
                <a:tab pos="3657600" algn="l"/>
                <a:tab pos="4114800" algn="l"/>
                <a:tab pos="4572000" algn="l"/>
                <a:tab pos="5029200" algn="l"/>
                <a:tab pos="5486400" algn="l"/>
                <a:tab pos="457200" algn="l"/>
                <a:tab pos="914400" algn="l"/>
                <a:tab pos="1371600" algn="l"/>
                <a:tab pos="1828800" algn="l"/>
                <a:tab pos="2286000" algn="l"/>
                <a:tab pos="2743200" algn="l"/>
                <a:tab pos="3200400" algn="l"/>
                <a:tab pos="3657600" algn="l"/>
              </a:tabLst>
            </a:pPr>
            <a:endParaRPr lang="en-US">
              <a:latin typeface="Helvetica" charset="0"/>
              <a:cs typeface="Helvetica" charset="0"/>
              <a:sym typeface="Helvetica"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457200" algn="l"/>
                <a:tab pos="914400" algn="l"/>
                <a:tab pos="1371600" algn="l"/>
                <a:tab pos="1828800" algn="l"/>
                <a:tab pos="2286000" algn="l"/>
                <a:tab pos="2743200" algn="l"/>
                <a:tab pos="3200400" algn="l"/>
                <a:tab pos="3657600" algn="l"/>
                <a:tab pos="4114800" algn="l"/>
                <a:tab pos="4572000" algn="l"/>
                <a:tab pos="5029200" algn="l"/>
                <a:tab pos="5486400" algn="l"/>
                <a:tab pos="457200" algn="l"/>
                <a:tab pos="914400" algn="l"/>
                <a:tab pos="1371600" algn="l"/>
                <a:tab pos="1828800" algn="l"/>
                <a:tab pos="2286000" algn="l"/>
                <a:tab pos="2743200" algn="l"/>
                <a:tab pos="3200400" algn="l"/>
                <a:tab pos="3657600" algn="l"/>
              </a:tabLst>
            </a:pPr>
            <a:r>
              <a:rPr lang="en-US">
                <a:latin typeface="Helvetica" charset="0"/>
                <a:cs typeface="Helvetica" charset="0"/>
                <a:sym typeface="Helvetica" charset="0"/>
              </a:rPr>
              <a:t>At the moment, 3D scanners that exceed machining and 3D printing precision are too expensive to be accessible to most potential users. Case in point, the cheapest option offered by one of our competitors costs $3000 dollars. This is what sets us apart. We achieve our vision of making 3D scanners a standard piece of equipment by bringing the cost of high-precision 3D scanners down to $500.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50"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Gus: This is our team. My name is Gus. My background is in experimental laborartory physics and through this work I</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ve gained a significant amount of experience working with table top optics and signal processing for data collection. During my sophomore year I built and designed a novel new Ultrafast electron diffraction experiment for studying utrafast processes in quantum materials, and just this past summer I was funded by the NSF to do research at the top atomic and optical physics institution in the world.</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Troy:</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Craig: </a:t>
            </a:r>
            <a:r>
              <a:rPr lang="en-US" sz="1400">
                <a:solidFill>
                  <a:srgbClr val="191919"/>
                </a:solidFill>
                <a:latin typeface="Arial" charset="0"/>
                <a:cs typeface="Arial" charset="0"/>
                <a:sym typeface="Arial" charset="0"/>
              </a:rPr>
              <a:t>I</a:t>
            </a:r>
            <a:r>
              <a:rPr lang="ja-JP" altLang="en-US" sz="1400">
                <a:solidFill>
                  <a:srgbClr val="191919"/>
                </a:solidFill>
                <a:latin typeface="Arial"/>
                <a:cs typeface="Arial" charset="0"/>
                <a:sym typeface="Arial" charset="0"/>
              </a:rPr>
              <a:t>’</a:t>
            </a:r>
            <a:r>
              <a:rPr lang="en-US" sz="1400">
                <a:solidFill>
                  <a:srgbClr val="191919"/>
                </a:solidFill>
                <a:latin typeface="Arial" charset="0"/>
                <a:cs typeface="Arial" charset="0"/>
                <a:sym typeface="Arial" charset="0"/>
              </a:rPr>
              <a:t>m Craig, my background is in Mechanical engineering and Controls. I</a:t>
            </a:r>
            <a:r>
              <a:rPr lang="ja-JP" altLang="en-US" sz="1400">
                <a:solidFill>
                  <a:srgbClr val="191919"/>
                </a:solidFill>
                <a:latin typeface="Arial"/>
                <a:cs typeface="Arial" charset="0"/>
                <a:sym typeface="Arial" charset="0"/>
              </a:rPr>
              <a:t>’</a:t>
            </a:r>
            <a:r>
              <a:rPr lang="en-US" sz="1400">
                <a:solidFill>
                  <a:srgbClr val="191919"/>
                </a:solidFill>
                <a:latin typeface="Arial" charset="0"/>
                <a:cs typeface="Arial" charset="0"/>
                <a:sym typeface="Arial" charset="0"/>
              </a:rPr>
              <a:t>ve been doing mechanical design and robotics since High school, and this last semester I won Most Valuable Engineer in the Robo-Gymnastics competition, as part of MIT</a:t>
            </a:r>
            <a:r>
              <a:rPr lang="ja-JP" altLang="en-US" sz="1400">
                <a:solidFill>
                  <a:srgbClr val="191919"/>
                </a:solidFill>
                <a:latin typeface="Arial"/>
                <a:cs typeface="Arial" charset="0"/>
                <a:sym typeface="Arial" charset="0"/>
              </a:rPr>
              <a:t>’</a:t>
            </a:r>
            <a:r>
              <a:rPr lang="en-US" sz="1400">
                <a:solidFill>
                  <a:srgbClr val="191919"/>
                </a:solidFill>
                <a:latin typeface="Arial" charset="0"/>
                <a:cs typeface="Arial" charset="0"/>
                <a:sym typeface="Arial" charset="0"/>
              </a:rPr>
              <a:t>s 2.12 Intro to Robotics.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698"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300">
                <a:solidFill>
                  <a:srgbClr val="191919"/>
                </a:solidFill>
                <a:latin typeface="Arial" charset="0"/>
                <a:cs typeface="Arial" charset="0"/>
                <a:sym typeface="Arial" charset="0"/>
              </a:rPr>
              <a:t>For the scanning itself, we are using a technique called structured light scanning. This method has been popular in an academic setting and we plan on bringing it to commercialization.</a:t>
            </a:r>
          </a:p>
          <a:p>
            <a:r>
              <a:rPr lang="en-US" sz="1300">
                <a:solidFill>
                  <a:srgbClr val="191919"/>
                </a:solidFill>
                <a:latin typeface="Arial" charset="0"/>
                <a:cs typeface="Arial" charset="0"/>
                <a:sym typeface="Arial" charset="0"/>
              </a:rPr>
              <a:t> </a:t>
            </a:r>
          </a:p>
          <a:p>
            <a:r>
              <a:rPr lang="en-US" sz="1300">
                <a:solidFill>
                  <a:srgbClr val="191919"/>
                </a:solidFill>
                <a:latin typeface="Arial" charset="0"/>
                <a:cs typeface="Arial" charset="0"/>
                <a:sym typeface="Arial" charset="0"/>
              </a:rPr>
              <a:t>Gus</a:t>
            </a:r>
            <a:r>
              <a:rPr lang="ja-JP" altLang="en-US" sz="1300">
                <a:solidFill>
                  <a:srgbClr val="191919"/>
                </a:solidFill>
                <a:latin typeface="Arial"/>
                <a:cs typeface="Arial" charset="0"/>
                <a:sym typeface="Arial" charset="0"/>
              </a:rPr>
              <a:t>’</a:t>
            </a:r>
            <a:r>
              <a:rPr lang="en-US" sz="1300">
                <a:solidFill>
                  <a:srgbClr val="191919"/>
                </a:solidFill>
                <a:latin typeface="Arial" charset="0"/>
                <a:cs typeface="Arial" charset="0"/>
                <a:sym typeface="Arial" charset="0"/>
              </a:rPr>
              <a:t> background in physics and optics and my background in mechanical design and embedded systems will allow us to use inexpensive components in clever ways to drive down our cost per unit by an order of magnitude. Additionally the work that Troy and I have done in robotic systems provides us with the experience to mitigate noise from our sensors. We know that design for manufacturability as well as ease of use are key components to making us successful.</a:t>
            </a:r>
          </a:p>
          <a:p>
            <a:endParaRPr lang="en-US" sz="220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2"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With that, we</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like to field any questions that you may have for us.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56857309"/>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420118"/>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7100194"/>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3374358"/>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0561254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56400" y="3187700"/>
            <a:ext cx="28702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779000" y="3187700"/>
            <a:ext cx="28702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4262708"/>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7952806"/>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770531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886801"/>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88146905"/>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06561551"/>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6056677"/>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044700"/>
            <a:ext cx="3073400" cy="452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044700"/>
            <a:ext cx="9067800" cy="452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0216554"/>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775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775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700084"/>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47372336"/>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223578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8855405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3187700"/>
            <a:ext cx="60706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3187700"/>
            <a:ext cx="60706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7193692"/>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6755569"/>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929537"/>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619709"/>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46189990"/>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0652214"/>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9427846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364651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775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775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0246194"/>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17695953"/>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407466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2651480"/>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3187700"/>
            <a:ext cx="28702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78200" y="3187700"/>
            <a:ext cx="28702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1129203"/>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430921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5473979"/>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68910"/>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328183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217523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3501605"/>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981388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775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775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536742"/>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50646236"/>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969874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29435605"/>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3187700"/>
            <a:ext cx="28702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78200" y="3187700"/>
            <a:ext cx="28702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1133792"/>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2122302"/>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998623"/>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37542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39622445"/>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37758538"/>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82848418"/>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3171103"/>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775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775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9906105"/>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696717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4085396"/>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5196797"/>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355600" y="254000"/>
            <a:ext cx="6070600" cy="923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54000"/>
            <a:ext cx="6070600" cy="923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743519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2887343"/>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51623379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8077200"/>
            <a:ext cx="6070600" cy="120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8077200"/>
            <a:ext cx="6070600" cy="120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6885045"/>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26753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46981637"/>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23586022"/>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2143105"/>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92329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9232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3940358"/>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45196736"/>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5809321"/>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72866467"/>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0884629"/>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7685071"/>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7373596"/>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775818847"/>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314140"/>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2607416"/>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27178283"/>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5683843"/>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213017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75572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9475487"/>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47989147"/>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2948181"/>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4036956"/>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196568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978808619"/>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868258"/>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50075280"/>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80026"/>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4830631"/>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2082922"/>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0493433"/>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7562520"/>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869578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7836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683736"/>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621927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0161138"/>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138422"/>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66768398"/>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1484093"/>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7755178"/>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458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520439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169948"/>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2917936"/>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57134646"/>
      </p:ext>
    </p:extLst>
  </p:cSld>
  <p:clrMapOvr>
    <a:masterClrMapping/>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99320027"/>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0631725"/>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88319540"/>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38728440"/>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365910"/>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1595969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62747910"/>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0872915"/>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458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694177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067701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801710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7718571"/>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6832600"/>
            <a:ext cx="3073400" cy="2451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6832600"/>
            <a:ext cx="9067800" cy="2451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190674"/>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7878010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291844"/>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50203094"/>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4876800"/>
            <a:ext cx="2870200" cy="129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78200" y="4876800"/>
            <a:ext cx="2870200" cy="129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5796243"/>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5100151"/>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43352449"/>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193585"/>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21872742"/>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41716792"/>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52887071"/>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8174062"/>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75200" y="1384300"/>
            <a:ext cx="1473200"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1384300"/>
            <a:ext cx="4267200"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887914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71182697"/>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650637"/>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4015709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4876800"/>
            <a:ext cx="2870200" cy="129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78200" y="4876800"/>
            <a:ext cx="2870200" cy="129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460389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621421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6750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5270500"/>
            <a:ext cx="6070600" cy="129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270500"/>
            <a:ext cx="6070600" cy="129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2012480"/>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67612"/>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3657541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4401227"/>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60629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75200" y="1384300"/>
            <a:ext cx="1473200"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1384300"/>
            <a:ext cx="4267200"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8211574"/>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70464120"/>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3205683"/>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8497005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8395063"/>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32345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5772071"/>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0690671"/>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944602"/>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0840027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66221774"/>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9317192"/>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276475"/>
            <a:ext cx="3073400"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276475"/>
            <a:ext cx="906780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8326847"/>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6679770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026803"/>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6454907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6034382"/>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8679007"/>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6181191"/>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71002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603687"/>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5556609"/>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66625926"/>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0963520"/>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276475"/>
            <a:ext cx="3073400"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276475"/>
            <a:ext cx="906780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659651"/>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8609114"/>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1068741"/>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32623471"/>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301405"/>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334694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2926739"/>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5986063"/>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206967"/>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39487823"/>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34900271"/>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1649836"/>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276475"/>
            <a:ext cx="3073400"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276475"/>
            <a:ext cx="906780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888302"/>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6291530"/>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756794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76332227"/>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83364444"/>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3187700"/>
            <a:ext cx="60706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3187700"/>
            <a:ext cx="6070600" cy="584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2541332"/>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3233734"/>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3098721"/>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337035"/>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75500410"/>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17601375"/>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9005568"/>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54000"/>
            <a:ext cx="3073400" cy="8775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54000"/>
            <a:ext cx="9067800" cy="8775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3089697"/>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3289253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85428187"/>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8955485"/>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0784149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8077200"/>
            <a:ext cx="6070600" cy="120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8077200"/>
            <a:ext cx="6070600" cy="120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8749582"/>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5188642"/>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6231076"/>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71377"/>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79895766"/>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0293891"/>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4705082"/>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6832600"/>
            <a:ext cx="3073400" cy="2451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6832600"/>
            <a:ext cx="9067800" cy="2451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271412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1.jpe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jpe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jpe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jpe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jpe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jpe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2.jpe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1.jpe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9" Type="http://schemas.openxmlformats.org/officeDocument/2006/relationships/slideLayout" Target="../slideLayouts/slideLayout185.xml"/><Relationship Id="rId10"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8.xml"/><Relationship Id="rId12" Type="http://schemas.openxmlformats.org/officeDocument/2006/relationships/theme" Target="../theme/theme18.xml"/><Relationship Id="rId13" Type="http://schemas.openxmlformats.org/officeDocument/2006/relationships/image" Target="../media/image2.jpeg"/><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jpe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ChangeArrowheads="1"/>
          </p:cNvSpPr>
          <p:nvPr>
            <p:ph type="title"/>
          </p:nvPr>
        </p:nvSpPr>
        <p:spPr bwMode="auto">
          <a:xfrm>
            <a:off x="355600" y="2044700"/>
            <a:ext cx="1229360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Light" charset="0"/>
              </a:rPr>
              <a:t>Click to edit Master title style</a:t>
            </a:r>
          </a:p>
        </p:txBody>
      </p:sp>
      <p:sp>
        <p:nvSpPr>
          <p:cNvPr id="1026" name="Rectangle 2"/>
          <p:cNvSpPr>
            <a:spLocks noChangeArrowheads="1"/>
          </p:cNvSpPr>
          <p:nvPr>
            <p:ph type="body" idx="1"/>
          </p:nvPr>
        </p:nvSpPr>
        <p:spPr bwMode="auto">
          <a:xfrm>
            <a:off x="355600" y="5270500"/>
            <a:ext cx="12293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
        <p:nvSpPr>
          <p:cNvPr id="10242" name="Rectangle 2"/>
          <p:cNvSpPr>
            <a:spLocks noChangeArrowheads="1"/>
          </p:cNvSpPr>
          <p:nvPr>
            <p:ph type="body" idx="1"/>
          </p:nvPr>
        </p:nvSpPr>
        <p:spPr bwMode="auto">
          <a:xfrm>
            <a:off x="67564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ransition xmlns:p14="http://schemas.microsoft.com/office/powerpoint/2010/main"/>
  <p:txStyles>
    <p:titleStyle>
      <a:lvl1pPr algn="ctr" rtl="0" fontAlgn="base">
        <a:spcBef>
          <a:spcPct val="0"/>
        </a:spcBef>
        <a:spcAft>
          <a:spcPct val="0"/>
        </a:spcAft>
        <a:defRPr sz="7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5pPr>
      <a:lvl6pPr marL="22352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6pPr>
      <a:lvl7pPr marL="26924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7pPr>
      <a:lvl8pPr marL="31496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8pPr>
      <a:lvl9pPr marL="3606800" indent="-304800" algn="l" rtl="0" fontAlgn="base">
        <a:spcBef>
          <a:spcPts val="3800"/>
        </a:spcBef>
        <a:spcAft>
          <a:spcPct val="0"/>
        </a:spcAft>
        <a:buClr>
          <a:srgbClr val="414141"/>
        </a:buClr>
        <a:buSzPct val="81000"/>
        <a:buFont typeface="Gill Sans Light" charset="0"/>
        <a:buChar char="•"/>
        <a:defRPr sz="3800">
          <a:solidFill>
            <a:srgbClr val="404140"/>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
        <p:nvSpPr>
          <p:cNvPr id="11266" name="Rectangle 2"/>
          <p:cNvSpPr>
            <a:spLocks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5pPr>
      <a:lvl6pPr marL="22352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6pPr>
      <a:lvl7pPr marL="26924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7pPr>
      <a:lvl8pPr marL="31496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8pPr>
      <a:lvl9pPr marL="3606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
        <p:nvSpPr>
          <p:cNvPr id="12290" name="Rectangle 2"/>
          <p:cNvSpPr>
            <a:spLocks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5pPr>
      <a:lvl6pPr marL="22352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6pPr>
      <a:lvl7pPr marL="26924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7pPr>
      <a:lvl8pPr marL="31496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8pPr>
      <a:lvl9pPr marL="3606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
        <p:nvSpPr>
          <p:cNvPr id="13314" name="Rectangle 2"/>
          <p:cNvSpPr>
            <a:spLocks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5pPr>
      <a:lvl6pPr marL="22352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6pPr>
      <a:lvl7pPr marL="26924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7pPr>
      <a:lvl8pPr marL="31496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8pPr>
      <a:lvl9pPr marL="3606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7" name="Rectangle 1"/>
          <p:cNvSpPr>
            <a:spLocks noChangeArrowheads="1"/>
          </p:cNvSpPr>
          <p:nvPr>
            <p:ph type="body" idx="1"/>
          </p:nvPr>
        </p:nvSpPr>
        <p:spPr bwMode="auto">
          <a:xfrm>
            <a:off x="355600" y="254000"/>
            <a:ext cx="12293600" cy="923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ransition xmlns:p14="http://schemas.microsoft.com/office/powerpoint/2010/main"/>
  <p:txStyles>
    <p:titleStyle>
      <a:lvl1pPr algn="ctr" rtl="0" fontAlgn="base">
        <a:spcBef>
          <a:spcPct val="0"/>
        </a:spcBef>
        <a:spcAft>
          <a:spcPct val="0"/>
        </a:spcAft>
        <a:defRPr sz="7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1pPr>
      <a:lvl2pPr marL="6350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2pPr>
      <a:lvl3pPr marL="10160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3pPr>
      <a:lvl4pPr marL="13970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4pPr>
      <a:lvl5pPr marL="17780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5pPr>
      <a:lvl6pPr marL="22352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6pPr>
      <a:lvl7pPr marL="26924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7pPr>
      <a:lvl8pPr marL="31496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8pPr>
      <a:lvl9pPr marL="3606800" indent="-304800" algn="l" rtl="0" fontAlgn="base">
        <a:lnSpc>
          <a:spcPct val="120000"/>
        </a:lnSpc>
        <a:spcBef>
          <a:spcPts val="3800"/>
        </a:spcBef>
        <a:spcAft>
          <a:spcPct val="0"/>
        </a:spcAft>
        <a:buClr>
          <a:srgbClr val="414141"/>
        </a:buClr>
        <a:buSzPct val="81000"/>
        <a:buFont typeface="Gill Sans Light" charset="0"/>
        <a:buChar char="•"/>
        <a:defRPr sz="4600">
          <a:solidFill>
            <a:srgbClr val="404140"/>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5pPr>
      <a:lvl6pPr marL="22860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6pPr>
      <a:lvl7pPr marL="27432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7pPr>
      <a:lvl8pPr marL="32004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8pPr>
      <a:lvl9pPr marL="36576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5pPr>
      <a:lvl6pPr marL="22860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6pPr>
      <a:lvl7pPr marL="27432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7pPr>
      <a:lvl8pPr marL="32004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8pPr>
      <a:lvl9pPr marL="3657600" indent="-304800" algn="l" rtl="0" fontAlgn="base">
        <a:lnSpc>
          <a:spcPct val="120000"/>
        </a:lnSpc>
        <a:spcBef>
          <a:spcPts val="3800"/>
        </a:spcBef>
        <a:spcAft>
          <a:spcPct val="0"/>
        </a:spcAft>
        <a:buClr>
          <a:srgbClr val="414141"/>
        </a:buClr>
        <a:buSzPct val="81000"/>
        <a:buFont typeface="Gill Sans Light" charset="0"/>
        <a:buChar char="•"/>
        <a:defRPr sz="46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7409"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5pPr>
      <a:lvl6pPr marL="2286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6pPr>
      <a:lvl7pPr marL="27432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7pPr>
      <a:lvl8pPr marL="32004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8pPr>
      <a:lvl9pPr marL="36576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3"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5pPr>
      <a:lvl6pPr marL="2286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6pPr>
      <a:lvl7pPr marL="27432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7pPr>
      <a:lvl8pPr marL="32004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8pPr>
      <a:lvl9pPr marL="36576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ChangeArrowheads="1"/>
          </p:cNvSpPr>
          <p:nvPr>
            <p:ph type="title"/>
          </p:nvPr>
        </p:nvSpPr>
        <p:spPr bwMode="auto">
          <a:xfrm>
            <a:off x="355600" y="6832600"/>
            <a:ext cx="122936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Light" charset="0"/>
              </a:rPr>
              <a:t>Click to edit Master title style</a:t>
            </a:r>
          </a:p>
        </p:txBody>
      </p:sp>
      <p:sp>
        <p:nvSpPr>
          <p:cNvPr id="2050" name="Rectangle 2"/>
          <p:cNvSpPr>
            <a:spLocks noChangeArrowheads="1"/>
          </p:cNvSpPr>
          <p:nvPr>
            <p:ph type="body" idx="1"/>
          </p:nvPr>
        </p:nvSpPr>
        <p:spPr bwMode="auto">
          <a:xfrm>
            <a:off x="355600" y="8077200"/>
            <a:ext cx="122936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p:cNvSpPr>
            <a:spLocks noChangeArrowheads="1"/>
          </p:cNvSpPr>
          <p:nvPr>
            <p:ph type="title"/>
          </p:nvPr>
        </p:nvSpPr>
        <p:spPr bwMode="auto">
          <a:xfrm>
            <a:off x="355600" y="1384300"/>
            <a:ext cx="58928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Light" charset="0"/>
              </a:rPr>
              <a:t>Click to edit Master title style</a:t>
            </a:r>
          </a:p>
        </p:txBody>
      </p:sp>
      <p:sp>
        <p:nvSpPr>
          <p:cNvPr id="3074" name="Rectangle 2"/>
          <p:cNvSpPr>
            <a:spLocks noChangeArrowheads="1"/>
          </p:cNvSpPr>
          <p:nvPr>
            <p:ph type="body" idx="1"/>
          </p:nvPr>
        </p:nvSpPr>
        <p:spPr bwMode="auto">
          <a:xfrm>
            <a:off x="355600" y="4876800"/>
            <a:ext cx="58928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xmlns:p14="http://schemas.microsoft.com/office/powerpoint/2010/main"/>
  <p:txStyles>
    <p:titleStyle>
      <a:lvl1pPr algn="ctr" rtl="0" fontAlgn="base">
        <a:spcBef>
          <a:spcPct val="0"/>
        </a:spcBef>
        <a:spcAft>
          <a:spcPct val="0"/>
        </a:spcAft>
        <a:defRPr sz="7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rgbClr val="404140"/>
          </a:solidFill>
          <a:latin typeface="+mn-lt"/>
          <a:ea typeface="+mn-ea"/>
          <a:cs typeface="+mn-cs"/>
          <a:sym typeface="Gill Sans Light" charset="0"/>
        </a:defRPr>
      </a:lvl1pPr>
      <a:lvl2pPr algn="ctr" rtl="0" fontAlgn="base">
        <a:spcBef>
          <a:spcPct val="0"/>
        </a:spcBef>
        <a:spcAft>
          <a:spcPct val="0"/>
        </a:spcAft>
        <a:defRPr sz="3800">
          <a:solidFill>
            <a:srgbClr val="404140"/>
          </a:solidFill>
          <a:latin typeface="+mn-lt"/>
          <a:ea typeface="+mn-ea"/>
          <a:cs typeface="+mn-cs"/>
          <a:sym typeface="Gill Sans Light" charset="0"/>
        </a:defRPr>
      </a:lvl2pPr>
      <a:lvl3pPr algn="ctr" rtl="0" fontAlgn="base">
        <a:spcBef>
          <a:spcPct val="0"/>
        </a:spcBef>
        <a:spcAft>
          <a:spcPct val="0"/>
        </a:spcAft>
        <a:defRPr sz="3800">
          <a:solidFill>
            <a:srgbClr val="404140"/>
          </a:solidFill>
          <a:latin typeface="+mn-lt"/>
          <a:ea typeface="+mn-ea"/>
          <a:cs typeface="+mn-cs"/>
          <a:sym typeface="Gill Sans Light" charset="0"/>
        </a:defRPr>
      </a:lvl3pPr>
      <a:lvl4pPr algn="ctr" rtl="0" fontAlgn="base">
        <a:spcBef>
          <a:spcPct val="0"/>
        </a:spcBef>
        <a:spcAft>
          <a:spcPct val="0"/>
        </a:spcAft>
        <a:defRPr sz="3800">
          <a:solidFill>
            <a:srgbClr val="404140"/>
          </a:solidFill>
          <a:latin typeface="+mn-lt"/>
          <a:ea typeface="+mn-ea"/>
          <a:cs typeface="+mn-cs"/>
          <a:sym typeface="Gill Sans Light" charset="0"/>
        </a:defRPr>
      </a:lvl4pPr>
      <a:lvl5pPr algn="ctr" rtl="0" fontAlgn="base">
        <a:spcBef>
          <a:spcPct val="0"/>
        </a:spcBef>
        <a:spcAft>
          <a:spcPct val="0"/>
        </a:spcAft>
        <a:defRPr sz="3800">
          <a:solidFill>
            <a:srgbClr val="404140"/>
          </a:solidFill>
          <a:latin typeface="+mn-lt"/>
          <a:ea typeface="+mn-ea"/>
          <a:cs typeface="+mn-cs"/>
          <a:sym typeface="Gill Sans Light" charset="0"/>
        </a:defRPr>
      </a:lvl5pPr>
      <a:lvl6pPr marL="457200" algn="ctr" rtl="0" fontAlgn="base">
        <a:spcBef>
          <a:spcPct val="0"/>
        </a:spcBef>
        <a:spcAft>
          <a:spcPct val="0"/>
        </a:spcAft>
        <a:defRPr sz="3800">
          <a:solidFill>
            <a:srgbClr val="404140"/>
          </a:solidFill>
          <a:latin typeface="+mn-lt"/>
          <a:ea typeface="+mn-ea"/>
          <a:cs typeface="+mn-cs"/>
          <a:sym typeface="Gill Sans Light" charset="0"/>
        </a:defRPr>
      </a:lvl6pPr>
      <a:lvl7pPr marL="914400" algn="ctr" rtl="0" fontAlgn="base">
        <a:spcBef>
          <a:spcPct val="0"/>
        </a:spcBef>
        <a:spcAft>
          <a:spcPct val="0"/>
        </a:spcAft>
        <a:defRPr sz="3800">
          <a:solidFill>
            <a:srgbClr val="404140"/>
          </a:solidFill>
          <a:latin typeface="+mn-lt"/>
          <a:ea typeface="+mn-ea"/>
          <a:cs typeface="+mn-cs"/>
          <a:sym typeface="Gill Sans Light" charset="0"/>
        </a:defRPr>
      </a:lvl7pPr>
      <a:lvl8pPr marL="1371600" algn="ctr" rtl="0" fontAlgn="base">
        <a:spcBef>
          <a:spcPct val="0"/>
        </a:spcBef>
        <a:spcAft>
          <a:spcPct val="0"/>
        </a:spcAft>
        <a:defRPr sz="3800">
          <a:solidFill>
            <a:srgbClr val="404140"/>
          </a:solidFill>
          <a:latin typeface="+mn-lt"/>
          <a:ea typeface="+mn-ea"/>
          <a:cs typeface="+mn-cs"/>
          <a:sym typeface="Gill Sans Light" charset="0"/>
        </a:defRPr>
      </a:lvl8pPr>
      <a:lvl9pPr marL="1828800" algn="ctr" rtl="0" fontAlgn="base">
        <a:spcBef>
          <a:spcPct val="0"/>
        </a:spcBef>
        <a:spcAft>
          <a:spcPct val="0"/>
        </a:spcAft>
        <a:defRPr sz="3800">
          <a:solidFill>
            <a:srgbClr val="404140"/>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p:cNvSpPr>
            <a:spLocks noChangeArrowheads="1"/>
          </p:cNvSpPr>
          <p:nvPr>
            <p:ph type="title"/>
          </p:nvPr>
        </p:nvSpPr>
        <p:spPr bwMode="auto">
          <a:xfrm>
            <a:off x="355600" y="1384300"/>
            <a:ext cx="58928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Light" charset="0"/>
              </a:rPr>
              <a:t>Click to edit Master title style</a:t>
            </a:r>
          </a:p>
        </p:txBody>
      </p:sp>
      <p:sp>
        <p:nvSpPr>
          <p:cNvPr id="4098" name="Rectangle 2"/>
          <p:cNvSpPr>
            <a:spLocks noChangeArrowheads="1"/>
          </p:cNvSpPr>
          <p:nvPr>
            <p:ph type="body" idx="1"/>
          </p:nvPr>
        </p:nvSpPr>
        <p:spPr bwMode="auto">
          <a:xfrm>
            <a:off x="355600" y="4876800"/>
            <a:ext cx="58928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p:cNvSpPr>
            <a:spLocks noChangeArrowheads="1"/>
          </p:cNvSpPr>
          <p:nvPr>
            <p:ph type="title"/>
          </p:nvPr>
        </p:nvSpPr>
        <p:spPr bwMode="auto">
          <a:xfrm>
            <a:off x="355600" y="3225800"/>
            <a:ext cx="122936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Rectangle 1"/>
          <p:cNvSpPr>
            <a:spLocks noChangeArrowheads="1"/>
          </p:cNvSpPr>
          <p:nvPr>
            <p:ph type="title"/>
          </p:nvPr>
        </p:nvSpPr>
        <p:spPr bwMode="auto">
          <a:xfrm>
            <a:off x="355600" y="7416800"/>
            <a:ext cx="122936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Rectangle 1"/>
          <p:cNvSpPr>
            <a:spLocks noChangeArrowheads="1"/>
          </p:cNvSpPr>
          <p:nvPr>
            <p:ph type="title"/>
          </p:nvPr>
        </p:nvSpPr>
        <p:spPr bwMode="auto">
          <a:xfrm>
            <a:off x="355600" y="7416800"/>
            <a:ext cx="122936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
        <p:nvSpPr>
          <p:cNvPr id="8194" name="Rectangle 2"/>
          <p:cNvSpPr>
            <a:spLocks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5pPr>
      <a:lvl6pPr marL="22352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6pPr>
      <a:lvl7pPr marL="26924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7pPr>
      <a:lvl8pPr marL="31496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8pPr>
      <a:lvl9pPr marL="3606800" indent="-304800" algn="l" rtl="0" fontAlgn="base">
        <a:spcBef>
          <a:spcPts val="3800"/>
        </a:spcBef>
        <a:spcAft>
          <a:spcPct val="0"/>
        </a:spcAft>
        <a:buClr>
          <a:srgbClr val="414141"/>
        </a:buClr>
        <a:buSzPct val="81000"/>
        <a:buFont typeface="Gill Sans Light" charset="0"/>
        <a:buChar char="•"/>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p:cNvSpPr>
            <a:spLocks noChangeArrowheads="1"/>
          </p:cNvSpPr>
          <p:nvPr>
            <p:ph type="title"/>
          </p:nvPr>
        </p:nvSpPr>
        <p:spPr bwMode="auto">
          <a:xfrm>
            <a:off x="355600" y="6832600"/>
            <a:ext cx="122936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Light" charset="0"/>
              </a:rPr>
              <a:t>Click to edit Master title style</a:t>
            </a:r>
          </a:p>
        </p:txBody>
      </p:sp>
      <p:sp>
        <p:nvSpPr>
          <p:cNvPr id="9218" name="Rectangle 2"/>
          <p:cNvSpPr>
            <a:spLocks noChangeArrowheads="1"/>
          </p:cNvSpPr>
          <p:nvPr>
            <p:ph type="body" idx="1"/>
          </p:nvPr>
        </p:nvSpPr>
        <p:spPr bwMode="auto">
          <a:xfrm>
            <a:off x="355600" y="8077200"/>
            <a:ext cx="122936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ransition xmlns:p14="http://schemas.microsoft.com/office/powerpoint/2010/main"/>
  <p:txStyles>
    <p:title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algn="ctr" rtl="0" fontAlgn="base">
        <a:spcBef>
          <a:spcPct val="0"/>
        </a:spcBef>
        <a:spcAft>
          <a:spcPct val="0"/>
        </a:spcAft>
        <a:defRPr sz="3800">
          <a:solidFill>
            <a:schemeClr val="tx1"/>
          </a:solidFill>
          <a:latin typeface="+mn-lt"/>
          <a:ea typeface="+mn-ea"/>
          <a:cs typeface="+mn-cs"/>
          <a:sym typeface="Gill Sans Light" charset="0"/>
        </a:defRPr>
      </a:lvl1pPr>
      <a:lvl2pPr algn="ctr" rtl="0" fontAlgn="base">
        <a:spcBef>
          <a:spcPct val="0"/>
        </a:spcBef>
        <a:spcAft>
          <a:spcPct val="0"/>
        </a:spcAft>
        <a:defRPr sz="3800">
          <a:solidFill>
            <a:schemeClr val="tx1"/>
          </a:solidFill>
          <a:latin typeface="+mn-lt"/>
          <a:ea typeface="+mn-ea"/>
          <a:cs typeface="+mn-cs"/>
          <a:sym typeface="Gill Sans Light" charset="0"/>
        </a:defRPr>
      </a:lvl2pPr>
      <a:lvl3pPr algn="ctr" rtl="0" fontAlgn="base">
        <a:spcBef>
          <a:spcPct val="0"/>
        </a:spcBef>
        <a:spcAft>
          <a:spcPct val="0"/>
        </a:spcAft>
        <a:defRPr sz="3800">
          <a:solidFill>
            <a:schemeClr val="tx1"/>
          </a:solidFill>
          <a:latin typeface="+mn-lt"/>
          <a:ea typeface="+mn-ea"/>
          <a:cs typeface="+mn-cs"/>
          <a:sym typeface="Gill Sans Light" charset="0"/>
        </a:defRPr>
      </a:lvl3pPr>
      <a:lvl4pPr algn="ctr" rtl="0" fontAlgn="base">
        <a:spcBef>
          <a:spcPct val="0"/>
        </a:spcBef>
        <a:spcAft>
          <a:spcPct val="0"/>
        </a:spcAft>
        <a:defRPr sz="3800">
          <a:solidFill>
            <a:schemeClr val="tx1"/>
          </a:solidFill>
          <a:latin typeface="+mn-lt"/>
          <a:ea typeface="+mn-ea"/>
          <a:cs typeface="+mn-cs"/>
          <a:sym typeface="Gill Sans Light" charset="0"/>
        </a:defRPr>
      </a:lvl4pPr>
      <a:lvl5pPr algn="ctr" rtl="0" fontAlgn="base">
        <a:spcBef>
          <a:spcPct val="0"/>
        </a:spcBef>
        <a:spcAft>
          <a:spcPct val="0"/>
        </a:spcAft>
        <a:defRPr sz="3800">
          <a:solidFill>
            <a:schemeClr val="tx1"/>
          </a:solidFill>
          <a:latin typeface="+mn-lt"/>
          <a:ea typeface="+mn-ea"/>
          <a:cs typeface="+mn-cs"/>
          <a:sym typeface="Gill Sans Light" charset="0"/>
        </a:defRPr>
      </a:lvl5pPr>
      <a:lvl6pPr marL="457200" algn="ctr" rtl="0" fontAlgn="base">
        <a:spcBef>
          <a:spcPct val="0"/>
        </a:spcBef>
        <a:spcAft>
          <a:spcPct val="0"/>
        </a:spcAft>
        <a:defRPr sz="3800">
          <a:solidFill>
            <a:schemeClr val="tx1"/>
          </a:solidFill>
          <a:latin typeface="+mn-lt"/>
          <a:ea typeface="+mn-ea"/>
          <a:cs typeface="+mn-cs"/>
          <a:sym typeface="Gill Sans Light" charset="0"/>
        </a:defRPr>
      </a:lvl6pPr>
      <a:lvl7pPr marL="914400" algn="ctr" rtl="0" fontAlgn="base">
        <a:spcBef>
          <a:spcPct val="0"/>
        </a:spcBef>
        <a:spcAft>
          <a:spcPct val="0"/>
        </a:spcAft>
        <a:defRPr sz="3800">
          <a:solidFill>
            <a:schemeClr val="tx1"/>
          </a:solidFill>
          <a:latin typeface="+mn-lt"/>
          <a:ea typeface="+mn-ea"/>
          <a:cs typeface="+mn-cs"/>
          <a:sym typeface="Gill Sans Light" charset="0"/>
        </a:defRPr>
      </a:lvl7pPr>
      <a:lvl8pPr marL="1371600" algn="ctr" rtl="0" fontAlgn="base">
        <a:spcBef>
          <a:spcPct val="0"/>
        </a:spcBef>
        <a:spcAft>
          <a:spcPct val="0"/>
        </a:spcAft>
        <a:defRPr sz="3800">
          <a:solidFill>
            <a:schemeClr val="tx1"/>
          </a:solidFill>
          <a:latin typeface="+mn-lt"/>
          <a:ea typeface="+mn-ea"/>
          <a:cs typeface="+mn-cs"/>
          <a:sym typeface="Gill Sans Light" charset="0"/>
        </a:defRPr>
      </a:lvl8pPr>
      <a:lvl9pPr marL="1828800" algn="ctr" rtl="0" fontAlgn="base">
        <a:spcBef>
          <a:spcPct val="0"/>
        </a:spcBef>
        <a:spcAft>
          <a:spcPct val="0"/>
        </a:spcAft>
        <a:defRPr sz="38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ph type="title"/>
          </p:nvPr>
        </p:nvSpPr>
        <p:spPr>
          <a:xfrm>
            <a:off x="355600" y="1638300"/>
            <a:ext cx="12293600" cy="3238500"/>
          </a:xfrm>
          <a:ln/>
        </p:spPr>
        <p:txBody>
          <a:bodyPr/>
          <a:lstStyle/>
          <a:p>
            <a:r>
              <a:rPr lang="en-US"/>
              <a:t>DCBA 3D Scanner</a:t>
            </a:r>
          </a:p>
        </p:txBody>
      </p:sp>
      <p:sp>
        <p:nvSpPr>
          <p:cNvPr id="19458" name="Rectangle 2"/>
          <p:cNvSpPr>
            <a:spLocks noChangeArrowheads="1"/>
          </p:cNvSpPr>
          <p:nvPr>
            <p:ph type="body" idx="1"/>
          </p:nvPr>
        </p:nvSpPr>
        <p:spPr>
          <a:xfrm>
            <a:off x="355600" y="4826000"/>
            <a:ext cx="12293600" cy="1295400"/>
          </a:xfrm>
          <a:ln/>
        </p:spPr>
        <p:txBody>
          <a:bodyPr/>
          <a:lstStyle/>
          <a:p>
            <a:r>
              <a:rPr lang="en-US"/>
              <a:t>Low cost  -  High precision  -  User friendly</a:t>
            </a:r>
          </a:p>
        </p:txBody>
      </p:sp>
    </p:spTree>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ph type="title"/>
          </p:nvPr>
        </p:nvSpPr>
        <p:spPr>
          <a:xfrm>
            <a:off x="355600" y="914400"/>
            <a:ext cx="12293600" cy="1257300"/>
          </a:xfrm>
          <a:ln/>
        </p:spPr>
        <p:txBody>
          <a:bodyPr/>
          <a:lstStyle/>
          <a:p>
            <a:r>
              <a:rPr lang="en-US"/>
              <a:t>Summer Plans</a:t>
            </a:r>
          </a:p>
        </p:txBody>
      </p:sp>
      <p:sp>
        <p:nvSpPr>
          <p:cNvPr id="33794" name="Rectangle 2"/>
          <p:cNvSpPr>
            <a:spLocks noChangeArrowheads="1"/>
          </p:cNvSpPr>
          <p:nvPr>
            <p:ph type="body" idx="1"/>
          </p:nvPr>
        </p:nvSpPr>
        <p:spPr>
          <a:xfrm>
            <a:off x="584200" y="2933700"/>
            <a:ext cx="11620500" cy="4914900"/>
          </a:xfrm>
          <a:ln/>
        </p:spPr>
        <p:txBody>
          <a:bodyPr/>
          <a:lstStyle/>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r>
              <a:rPr lang="en-US" sz="4800"/>
              <a:t>Committed full-time</a:t>
            </a:r>
          </a:p>
          <a:p>
            <a:pPr marL="635000" indent="-635000" algn="l">
              <a:buClr>
                <a:srgbClr val="414141"/>
              </a:buClr>
              <a:buSzPct val="80000"/>
              <a:buFont typeface="Zapf Dingbats" charset="0"/>
              <a:buChar char="✦"/>
            </a:pPr>
            <a:endParaRPr lang="en-US" sz="4800"/>
          </a:p>
          <a:p>
            <a:pPr marL="635000" indent="-635000" algn="l">
              <a:buClr>
                <a:srgbClr val="414141"/>
              </a:buClr>
              <a:buSzPct val="80000"/>
              <a:buFont typeface="Zapf Dingbats" charset="0"/>
              <a:buChar char="✦"/>
            </a:pPr>
            <a:endParaRPr lang="en-US" sz="4800"/>
          </a:p>
          <a:p>
            <a:pPr marL="635000" indent="-635000" algn="l">
              <a:buClr>
                <a:srgbClr val="414141"/>
              </a:buClr>
              <a:buSzPct val="80000"/>
              <a:buFont typeface="Zapf Dingbats" charset="0"/>
              <a:buChar char="✦"/>
            </a:pPr>
            <a:r>
              <a:rPr lang="en-US" sz="4800"/>
              <a:t>Looking for money, space to prototype, mentorship, community of entrepreneurs</a:t>
            </a:r>
          </a:p>
        </p:txBody>
      </p:sp>
    </p:spTree>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ph type="title"/>
          </p:nvPr>
        </p:nvSpPr>
        <p:spPr>
          <a:xfrm>
            <a:off x="355600" y="1727200"/>
            <a:ext cx="12293600" cy="1257300"/>
          </a:xfrm>
          <a:ln/>
        </p:spPr>
        <p:txBody>
          <a:bodyPr/>
          <a:lstStyle/>
          <a:p>
            <a:r>
              <a:rPr lang="en-US"/>
              <a:t>DCBA</a:t>
            </a:r>
          </a:p>
        </p:txBody>
      </p:sp>
      <p:sp>
        <p:nvSpPr>
          <p:cNvPr id="34818" name="Rectangle 2"/>
          <p:cNvSpPr>
            <a:spLocks noChangeArrowheads="1"/>
          </p:cNvSpPr>
          <p:nvPr>
            <p:ph type="body" idx="1"/>
          </p:nvPr>
        </p:nvSpPr>
        <p:spPr>
          <a:xfrm>
            <a:off x="812800" y="2971800"/>
            <a:ext cx="9004300" cy="6921500"/>
          </a:xfrm>
          <a:ln/>
        </p:spPr>
        <p:txBody>
          <a:bodyPr/>
          <a:lstStyle/>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r>
              <a:rPr lang="en-US" sz="4800"/>
              <a:t>Affordable, accurate 3D scanner</a:t>
            </a:r>
          </a:p>
          <a:p>
            <a:pPr marL="635000" indent="-635000" algn="l">
              <a:buClr>
                <a:srgbClr val="414141"/>
              </a:buClr>
              <a:buSzPct val="80000"/>
              <a:buFont typeface="Zapf Dingbats" charset="0"/>
              <a:buChar char="✦"/>
            </a:pPr>
            <a:endParaRPr lang="en-US" sz="4800"/>
          </a:p>
          <a:p>
            <a:pPr marL="635000" indent="-635000" algn="l">
              <a:buClr>
                <a:srgbClr val="414141"/>
              </a:buClr>
              <a:buSzPct val="80000"/>
              <a:buFont typeface="Zapf Dingbats" charset="0"/>
              <a:buChar char="✦"/>
            </a:pPr>
            <a:r>
              <a:rPr lang="en-US" sz="4800"/>
              <a:t>Technically accomplished team</a:t>
            </a:r>
          </a:p>
          <a:p>
            <a:pPr marL="635000" indent="-635000" algn="l">
              <a:buClr>
                <a:srgbClr val="414141"/>
              </a:buClr>
              <a:buSzPct val="80000"/>
              <a:buFont typeface="Zapf Dingbats" charset="0"/>
              <a:buChar char="✦"/>
            </a:pPr>
            <a:endParaRPr lang="en-US" sz="4800"/>
          </a:p>
          <a:p>
            <a:pPr marL="635000" indent="-635000" algn="l">
              <a:buClr>
                <a:srgbClr val="414141"/>
              </a:buClr>
              <a:buSzPct val="80000"/>
              <a:buFont typeface="Zapf Dingbats" charset="0"/>
              <a:buChar char="✦"/>
            </a:pPr>
            <a:r>
              <a:rPr lang="en-US" sz="4800"/>
              <a:t>Passionate about our product</a:t>
            </a:r>
          </a:p>
        </p:txBody>
      </p:sp>
    </p:spTree>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968375"/>
            <a:ext cx="10337800" cy="7813675"/>
          </a:xfrm>
          <a:prstGeom prst="rect">
            <a:avLst/>
          </a:prstGeom>
          <a:noFill/>
          <a:ln w="101600" cap="flat">
            <a:solidFill>
              <a:srgbClr val="FFFFFF"/>
            </a:solidFill>
            <a:prstDash val="solid"/>
            <a:miter lim="800000"/>
            <a:headEnd/>
            <a:tailEn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927100" y="4038600"/>
            <a:ext cx="111379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r>
              <a:rPr lang="en-US" sz="4800">
                <a:solidFill>
                  <a:schemeClr val="tx1"/>
                </a:solidFill>
                <a:ea typeface="ＭＳ Ｐゴシック" charset="0"/>
                <a:cs typeface="Gill Sans Light" charset="0"/>
              </a:rPr>
              <a:t>3D scanners should be a standard piece of equipment in every studio, workshop, and lab.</a:t>
            </a:r>
          </a:p>
        </p:txBody>
      </p:sp>
    </p:spTree>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ph type="title"/>
          </p:nvPr>
        </p:nvSpPr>
        <p:spPr>
          <a:xfrm>
            <a:off x="355600" y="914400"/>
            <a:ext cx="12293600" cy="1257300"/>
          </a:xfrm>
          <a:ln/>
        </p:spPr>
        <p:txBody>
          <a:bodyPr/>
          <a:lstStyle/>
          <a:p>
            <a:r>
              <a:rPr lang="en-US"/>
              <a:t>Team + Skill set</a:t>
            </a:r>
          </a:p>
        </p:txBody>
      </p:sp>
      <p:sp>
        <p:nvSpPr>
          <p:cNvPr id="26626" name="Rectangle 2"/>
          <p:cNvSpPr>
            <a:spLocks noChangeArrowheads="1"/>
          </p:cNvSpPr>
          <p:nvPr>
            <p:ph type="body" idx="1"/>
          </p:nvPr>
        </p:nvSpPr>
        <p:spPr>
          <a:xfrm>
            <a:off x="393700" y="6477000"/>
            <a:ext cx="11976100" cy="2908300"/>
          </a:xfrm>
          <a:ln/>
        </p:spPr>
        <p:txBody>
          <a:bodyPr/>
          <a:lstStyle/>
          <a:p>
            <a:pPr marL="635000" indent="-635000" algn="l">
              <a:buSzPct val="80000"/>
              <a:buFont typeface="Zapf Dingbats" charset="0"/>
              <a:buChar char="✦"/>
            </a:pPr>
            <a:r>
              <a:rPr lang="en-US" sz="3600"/>
              <a:t>Gus Downs: Optics and signal processing</a:t>
            </a:r>
          </a:p>
          <a:p>
            <a:pPr marL="635000" indent="-635000" algn="l">
              <a:buSzPct val="80000"/>
              <a:buFont typeface="Zapf Dingbats" charset="0"/>
              <a:buChar char="✦"/>
            </a:pPr>
            <a:endParaRPr lang="en-US" sz="3600"/>
          </a:p>
          <a:p>
            <a:pPr marL="635000" indent="-635000" algn="l">
              <a:buSzPct val="80000"/>
              <a:buFont typeface="Zapf Dingbats" charset="0"/>
              <a:buChar char="✦"/>
            </a:pPr>
            <a:r>
              <a:rPr lang="en-US" sz="3600"/>
              <a:t>Troy Astorino: Programming and probabilistic robotics</a:t>
            </a:r>
          </a:p>
          <a:p>
            <a:pPr marL="635000" indent="-635000" algn="l">
              <a:buSzPct val="80000"/>
              <a:buFont typeface="Zapf Dingbats" charset="0"/>
              <a:buChar char="✦"/>
            </a:pPr>
            <a:endParaRPr lang="en-US" sz="3600"/>
          </a:p>
          <a:p>
            <a:pPr marL="635000" indent="-635000" algn="l">
              <a:buSzPct val="80000"/>
              <a:buFont typeface="Zapf Dingbats" charset="0"/>
              <a:buChar char="✦"/>
            </a:pPr>
            <a:r>
              <a:rPr lang="en-US" sz="3600"/>
              <a:t>Craig Cheney: Mechanical engineering and embedded systems</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457450"/>
            <a:ext cx="10261600" cy="3498850"/>
          </a:xfrm>
          <a:prstGeom prst="rect">
            <a:avLst/>
          </a:prstGeom>
          <a:noFill/>
          <a:ln w="101600" cap="flat">
            <a:solidFill>
              <a:srgbClr val="FFFFFF"/>
            </a:solidFill>
            <a:prstDash val="solid"/>
            <a:miter lim="800000"/>
            <a:headEnd/>
            <a:tailEnd/>
          </a:ln>
          <a:effectLst>
            <a:outerShdw blurRad="50800" dist="38099" dir="54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ph type="title"/>
          </p:nvPr>
        </p:nvSpPr>
        <p:spPr>
          <a:xfrm>
            <a:off x="355600" y="914400"/>
            <a:ext cx="12293600" cy="1257300"/>
          </a:xfrm>
          <a:ln/>
        </p:spPr>
        <p:txBody>
          <a:bodyPr/>
          <a:lstStyle/>
          <a:p>
            <a:r>
              <a:rPr lang="en-US"/>
              <a:t>Technical Approach</a:t>
            </a:r>
          </a:p>
        </p:txBody>
      </p:sp>
      <p:sp>
        <p:nvSpPr>
          <p:cNvPr id="28674" name="Rectangle 2"/>
          <p:cNvSpPr>
            <a:spLocks noChangeArrowheads="1"/>
          </p:cNvSpPr>
          <p:nvPr>
            <p:ph type="body" idx="1"/>
          </p:nvPr>
        </p:nvSpPr>
        <p:spPr>
          <a:xfrm>
            <a:off x="444500" y="2895600"/>
            <a:ext cx="12103100" cy="5181600"/>
          </a:xfrm>
          <a:ln/>
        </p:spPr>
        <p:txBody>
          <a:bodyPr/>
          <a:lstStyle/>
          <a:p>
            <a:pPr marL="635000" indent="-635000" algn="l">
              <a:buSzPct val="80000"/>
              <a:buFont typeface="Zapf Dingbats" charset="0"/>
              <a:buChar char="✦"/>
            </a:pPr>
            <a:r>
              <a:rPr lang="en-US"/>
              <a:t> Structured light scanning</a:t>
            </a:r>
          </a:p>
          <a:p>
            <a:pPr marL="635000" indent="-635000" algn="l">
              <a:buSzPct val="80000"/>
              <a:buFont typeface="Zapf Dingbats" charset="0"/>
              <a:buChar char="✦"/>
            </a:pPr>
            <a:endParaRPr lang="en-US"/>
          </a:p>
          <a:p>
            <a:pPr marL="635000" indent="-635000" algn="l">
              <a:buSzPct val="80000"/>
              <a:buFont typeface="Zapf Dingbats" charset="0"/>
              <a:buChar char="✦"/>
            </a:pPr>
            <a:r>
              <a:rPr lang="en-US">
                <a:cs typeface="Zapf Dingbats" charset="0"/>
              </a:rPr>
              <a:t>Clever approach to hardware ➛ reduce cost substantially</a:t>
            </a:r>
            <a:endParaRPr lang="en-US"/>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5521325"/>
            <a:ext cx="4610100" cy="3457575"/>
          </a:xfrm>
          <a:prstGeom prst="rect">
            <a:avLst/>
          </a:prstGeom>
          <a:noFill/>
          <a:ln w="101600" cap="flat">
            <a:solidFill>
              <a:srgbClr val="FFFFFF"/>
            </a:solidFill>
            <a:prstDash val="solid"/>
            <a:miter lim="800000"/>
            <a:headEnd/>
            <a:tailEnd/>
          </a:ln>
          <a:effectLst>
            <a:outerShdw blurRad="50800" dist="38099" dir="54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438" y="5526088"/>
            <a:ext cx="4610100" cy="3457575"/>
          </a:xfrm>
          <a:prstGeom prst="rect">
            <a:avLst/>
          </a:prstGeom>
          <a:noFill/>
          <a:ln w="101600" cap="flat">
            <a:solidFill>
              <a:srgbClr val="FFFFFF"/>
            </a:solidFill>
            <a:prstDash val="solid"/>
            <a:miter lim="800000"/>
            <a:headEnd/>
            <a:tailEnd/>
          </a:ln>
          <a:effectLst>
            <a:outerShdw blurRad="50800" dist="38099" dir="54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609600"/>
            <a:ext cx="12293600" cy="1257300"/>
          </a:xfrm>
        </p:spPr>
        <p:txBody>
          <a:bodyPr/>
          <a:lstStyle/>
          <a:p>
            <a:r>
              <a:rPr lang="en-US" dirty="0" smtClean="0"/>
              <a:t>Product Goals</a:t>
            </a:r>
            <a:endParaRPr lang="en-US" dirty="0"/>
          </a:p>
        </p:txBody>
      </p:sp>
      <p:sp>
        <p:nvSpPr>
          <p:cNvPr id="3" name="Content Placeholder 2"/>
          <p:cNvSpPr>
            <a:spLocks noGrp="1"/>
          </p:cNvSpPr>
          <p:nvPr>
            <p:ph idx="1"/>
          </p:nvPr>
        </p:nvSpPr>
        <p:spPr>
          <a:xfrm>
            <a:off x="1701800" y="2057400"/>
            <a:ext cx="10845800" cy="1206500"/>
          </a:xfrm>
        </p:spPr>
        <p:txBody>
          <a:bodyPr/>
          <a:lstStyle/>
          <a:p>
            <a:pPr marL="571500" indent="-571500" algn="l">
              <a:lnSpc>
                <a:spcPct val="200000"/>
              </a:lnSpc>
              <a:buFont typeface="Arial"/>
              <a:buChar char="•"/>
            </a:pPr>
            <a:r>
              <a:rPr lang="en-US" dirty="0" smtClean="0"/>
              <a:t>Intuitive, clean software interface</a:t>
            </a:r>
          </a:p>
          <a:p>
            <a:pPr marL="571500" indent="-571500" algn="l">
              <a:lnSpc>
                <a:spcPct val="200000"/>
              </a:lnSpc>
              <a:buFont typeface="Arial"/>
              <a:buChar char="•"/>
            </a:pPr>
            <a:r>
              <a:rPr lang="en-US" dirty="0" smtClean="0"/>
              <a:t>.025mm scan accuracy</a:t>
            </a:r>
          </a:p>
          <a:p>
            <a:pPr marL="571500" indent="-571500" algn="l">
              <a:lnSpc>
                <a:spcPct val="200000"/>
              </a:lnSpc>
              <a:buFont typeface="Arial"/>
              <a:buChar char="•"/>
            </a:pPr>
            <a:r>
              <a:rPr lang="en-US" dirty="0" smtClean="0"/>
              <a:t>&lt; 5 minute scan time</a:t>
            </a:r>
          </a:p>
          <a:p>
            <a:pPr marL="571500" indent="-571500" algn="l">
              <a:lnSpc>
                <a:spcPct val="200000"/>
              </a:lnSpc>
              <a:buFont typeface="Arial"/>
              <a:buChar char="•"/>
            </a:pPr>
            <a:r>
              <a:rPr lang="en-US" dirty="0" smtClean="0"/>
              <a:t>1 ft</a:t>
            </a:r>
            <a:r>
              <a:rPr lang="en-US" baseline="30000" dirty="0" smtClean="0"/>
              <a:t>3</a:t>
            </a:r>
            <a:r>
              <a:rPr lang="en-US" dirty="0" smtClean="0"/>
              <a:t> scan volume</a:t>
            </a:r>
          </a:p>
          <a:p>
            <a:pPr marL="571500" indent="-571500" algn="l">
              <a:lnSpc>
                <a:spcPct val="200000"/>
              </a:lnSpc>
              <a:buFont typeface="Arial"/>
              <a:buChar char="•"/>
            </a:pPr>
            <a:r>
              <a:rPr lang="en-US" dirty="0" smtClean="0"/>
              <a:t>$500 price point</a:t>
            </a:r>
          </a:p>
          <a:p>
            <a:pPr marL="571500" indent="-571500" algn="l">
              <a:lnSpc>
                <a:spcPct val="200000"/>
              </a:lnSpc>
              <a:buFont typeface="Arial"/>
              <a:buChar char="•"/>
            </a:pPr>
            <a:r>
              <a:rPr lang="en-US" dirty="0" smtClean="0"/>
              <a:t>Plug and Play</a:t>
            </a:r>
          </a:p>
          <a:p>
            <a:pPr marL="571500" indent="-571500" algn="l">
              <a:buFont typeface="Arial"/>
              <a:buChar char="•"/>
            </a:pPr>
            <a:endParaRPr lang="en-US" dirty="0"/>
          </a:p>
        </p:txBody>
      </p:sp>
    </p:spTree>
    <p:extLst>
      <p:ext uri="{BB962C8B-B14F-4D97-AF65-F5344CB8AC3E}">
        <p14:creationId xmlns:p14="http://schemas.microsoft.com/office/powerpoint/2010/main" val="545873100"/>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ph type="title"/>
          </p:nvPr>
        </p:nvSpPr>
        <p:spPr>
          <a:xfrm>
            <a:off x="355600" y="7226300"/>
            <a:ext cx="12293600" cy="1257300"/>
          </a:xfrm>
          <a:ln/>
        </p:spPr>
        <p:txBody>
          <a:bodyPr/>
          <a:lstStyle/>
          <a:p>
            <a:r>
              <a:rPr lang="en-US"/>
              <a:t>Open Source Libraries</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2349500"/>
            <a:ext cx="5842000"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927225"/>
            <a:ext cx="2476500"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p:cNvSpPr>
          <p:nvPr/>
        </p:nvSpPr>
        <p:spPr bwMode="auto">
          <a:xfrm>
            <a:off x="6121400" y="2717800"/>
            <a:ext cx="6489700" cy="6184900"/>
          </a:xfrm>
          <a:prstGeom prst="rect">
            <a:avLst/>
          </a:prstGeom>
          <a:solidFill>
            <a:srgbClr val="CDCDCD"/>
          </a:solidFill>
          <a:ln w="101600" cap="flat">
            <a:solidFill>
              <a:srgbClr val="FFFFFF"/>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31746" name="Rectangle 2"/>
          <p:cNvSpPr>
            <a:spLocks noChangeArrowheads="1"/>
          </p:cNvSpPr>
          <p:nvPr>
            <p:ph type="title"/>
          </p:nvPr>
        </p:nvSpPr>
        <p:spPr>
          <a:xfrm>
            <a:off x="355600" y="914400"/>
            <a:ext cx="12293600" cy="1257300"/>
          </a:xfrm>
          <a:ln/>
        </p:spPr>
        <p:txBody>
          <a:bodyPr/>
          <a:lstStyle/>
          <a:p>
            <a:r>
              <a:rPr lang="en-US"/>
              <a:t>Market</a:t>
            </a:r>
          </a:p>
        </p:txBody>
      </p:sp>
      <p:sp>
        <p:nvSpPr>
          <p:cNvPr id="31747" name="Rectangle 3"/>
          <p:cNvSpPr>
            <a:spLocks noChangeArrowheads="1"/>
          </p:cNvSpPr>
          <p:nvPr>
            <p:ph type="body" idx="1"/>
          </p:nvPr>
        </p:nvSpPr>
        <p:spPr>
          <a:xfrm>
            <a:off x="431800" y="2362200"/>
            <a:ext cx="5181600" cy="6921500"/>
          </a:xfrm>
          <a:ln/>
        </p:spPr>
        <p:txBody>
          <a:bodyPr/>
          <a:lstStyle/>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r>
              <a:rPr lang="en-US"/>
              <a:t>Traditional scanning: $5B</a:t>
            </a:r>
          </a:p>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endParaRPr lang="en-US"/>
          </a:p>
          <a:p>
            <a:pPr marL="635000" indent="-635000" algn="l">
              <a:buClr>
                <a:srgbClr val="414141"/>
              </a:buClr>
              <a:buSzPct val="80000"/>
              <a:buFont typeface="Zapf Dingbats" charset="0"/>
              <a:buChar char="✦"/>
            </a:pPr>
            <a:r>
              <a:rPr lang="en-US"/>
              <a:t>Industrial 3D scanning: $530M</a:t>
            </a:r>
          </a:p>
        </p:txBody>
      </p:sp>
      <p:graphicFrame>
        <p:nvGraphicFramePr>
          <p:cNvPr id="31748" name="Object 4"/>
          <p:cNvGraphicFramePr>
            <a:graphicFrameLocks/>
          </p:cNvGraphicFramePr>
          <p:nvPr/>
        </p:nvGraphicFramePr>
        <p:xfrm>
          <a:off x="6629400" y="3048000"/>
          <a:ext cx="5435600" cy="5562600"/>
        </p:xfrm>
        <a:graphic>
          <a:graphicData uri="http://schemas.openxmlformats.org/presentationml/2006/ole">
            <mc:AlternateContent xmlns:mc="http://schemas.openxmlformats.org/markup-compatibility/2006">
              <mc:Choice xmlns:v="urn:schemas-microsoft-com:vml" Requires="v">
                <p:oleObj spid="_x0000_s31750" name="Chart" r:id="rId3" imgW="7636364" imgH="7816708" progId="MSGraph.Chart.8">
                  <p:embed/>
                </p:oleObj>
              </mc:Choice>
              <mc:Fallback>
                <p:oleObj name="Chart" r:id="rId3" imgW="7636364" imgH="7816708" progId="MSGraph.Chart.8">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048000"/>
                        <a:ext cx="5435600" cy="556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ph type="title"/>
          </p:nvPr>
        </p:nvSpPr>
        <p:spPr>
          <a:xfrm>
            <a:off x="355600" y="406400"/>
            <a:ext cx="12293600" cy="1257300"/>
          </a:xfrm>
          <a:ln/>
        </p:spPr>
        <p:txBody>
          <a:bodyPr/>
          <a:lstStyle/>
          <a:p>
            <a:r>
              <a:rPr lang="en-US"/>
              <a:t>Components List</a:t>
            </a:r>
          </a:p>
        </p:txBody>
      </p:sp>
      <p:graphicFrame>
        <p:nvGraphicFramePr>
          <p:cNvPr id="32770" name="Group 2"/>
          <p:cNvGraphicFramePr>
            <a:graphicFrameLocks noGrp="1"/>
          </p:cNvGraphicFramePr>
          <p:nvPr/>
        </p:nvGraphicFramePr>
        <p:xfrm>
          <a:off x="342900" y="2044700"/>
          <a:ext cx="12292013" cy="5651504"/>
        </p:xfrm>
        <a:graphic>
          <a:graphicData uri="http://schemas.openxmlformats.org/drawingml/2006/table">
            <a:tbl>
              <a:tblPr/>
              <a:tblGrid>
                <a:gridCol w="4097338"/>
                <a:gridCol w="4097337"/>
                <a:gridCol w="4097338"/>
              </a:tblGrid>
              <a:tr h="7064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rgbClr val="FFFFFF"/>
                          </a:solidFill>
                          <a:effectLst/>
                          <a:latin typeface="Gill Sans Light" charset="0"/>
                          <a:ea typeface="ヒラギノ角ゴ ProN W3" charset="0"/>
                          <a:cs typeface="ヒラギノ角ゴ ProN W3" charset="0"/>
                          <a:sym typeface="Gill Sans Light" charset="0"/>
                        </a:rPr>
                        <a:t>Component</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rgbClr val="FFFFFF"/>
                          </a:solidFill>
                          <a:effectLst/>
                          <a:latin typeface="Gill Sans Light" charset="0"/>
                          <a:ea typeface="ヒラギノ角ゴ ProN W3" charset="0"/>
                          <a:cs typeface="ヒラギノ角ゴ ProN W3" charset="0"/>
                          <a:sym typeface="Gill Sans Light" charset="0"/>
                        </a:rPr>
                        <a:t>Cost</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rgbClr val="FFFFFF"/>
                          </a:solidFill>
                          <a:effectLst/>
                          <a:latin typeface="Gill Sans Light" charset="0"/>
                          <a:ea typeface="ヒラギノ角ゴ ProN W3" charset="0"/>
                          <a:cs typeface="ヒラギノ角ゴ ProN W3" charset="0"/>
                          <a:sym typeface="Gill Sans Light" charset="0"/>
                        </a:rPr>
                        <a:t>Quantity</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solidFill>
                      <a:schemeClr val="accent1"/>
                    </a:solid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Stepper motor</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$12.95</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Bearing </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$4.44</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Camera Sensor</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$7.89</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3</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5W Laser</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$17.77</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6mm FL lens</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$38.00</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Microprocessor, board, wiring</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$15.00</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Structure, housing</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$35.00</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Gill Sans" charset="0"/>
                          <a:ea typeface="ヒラギノ角ゴ ProN W3" charset="0"/>
                          <a:cs typeface="Gill Sans" charset="0"/>
                          <a:sym typeface="Gill Sans" charset="0"/>
                        </a:rPr>
                        <a:t>–</a:t>
                      </a:r>
                    </a:p>
                  </a:txBody>
                  <a:tcPr marL="50800" marR="50800" marT="50800" marB="50800" anchor="ctr" horzOverflow="overflow">
                    <a:lnL w="12700" cap="flat" cmpd="sng" algn="ctr">
                      <a:solidFill>
                        <a:srgbClr val="A4A5A4"/>
                      </a:solidFill>
                      <a:prstDash val="solid"/>
                      <a:round/>
                      <a:headEnd type="none" w="med" len="med"/>
                      <a:tailEnd type="none" w="med" len="med"/>
                    </a:lnL>
                    <a:lnR w="12700" cap="flat" cmpd="sng" algn="ctr">
                      <a:solidFill>
                        <a:srgbClr val="A4A5A4"/>
                      </a:solidFill>
                      <a:prstDash val="solid"/>
                      <a:round/>
                      <a:headEnd type="none" w="med" len="med"/>
                      <a:tailEnd type="none" w="med" len="med"/>
                    </a:lnR>
                    <a:lnT w="12700" cap="flat" cmpd="sng" algn="ctr">
                      <a:solidFill>
                        <a:srgbClr val="A4A5A4"/>
                      </a:solidFill>
                      <a:prstDash val="solid"/>
                      <a:round/>
                      <a:headEnd type="none" w="med" len="med"/>
                      <a:tailEnd type="none" w="med" len="med"/>
                    </a:lnT>
                    <a:lnB w="12700" cap="flat" cmpd="sng" algn="ctr">
                      <a:solidFill>
                        <a:srgbClr val="A4A5A4"/>
                      </a:solidFill>
                      <a:prstDash val="solid"/>
                      <a:round/>
                      <a:headEnd type="none" w="med" len="med"/>
                      <a:tailEnd type="none" w="med" len="med"/>
                    </a:lnB>
                    <a:lnTlToBr>
                      <a:noFill/>
                    </a:lnTlToBr>
                    <a:lnBlToTr>
                      <a:noFill/>
                    </a:lnBlToTr>
                    <a:noFill/>
                  </a:tcPr>
                </a:tc>
              </a:tr>
            </a:tbl>
          </a:graphicData>
        </a:graphic>
      </p:graphicFrame>
      <p:sp>
        <p:nvSpPr>
          <p:cNvPr id="32854" name="Rectangle 86"/>
          <p:cNvSpPr>
            <a:spLocks/>
          </p:cNvSpPr>
          <p:nvPr/>
        </p:nvSpPr>
        <p:spPr bwMode="auto">
          <a:xfrm>
            <a:off x="4965700" y="8509000"/>
            <a:ext cx="30289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Light" charset="0"/>
              </a:rPr>
              <a:t>Total: $146.83</a:t>
            </a:r>
          </a:p>
        </p:txBody>
      </p:sp>
    </p:spTree>
  </p:cSld>
  <p:clrMapOvr>
    <a:masterClrMapping/>
  </p:clrMapOvr>
  <p:transition xmlns:p14="http://schemas.microsoft.com/office/powerpoint/2010/main"/>
</p:sld>
</file>

<file path=ppt/theme/theme1.xml><?xml version="1.0" encoding="utf-8"?>
<a:theme xmlns:a="http://schemas.openxmlformats.org/drawingml/2006/main" name="Title &amp; Subtitle">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Right">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 2 Colum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2 Column">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 Lef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Left">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Bullets &amp; Photo">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Bullets &amp; Photo">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ullets">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lan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lank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 Dark">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Blank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 Top">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Title - Top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 Dark">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 Top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 Photo">
  <a:themeElements>
    <a:clrScheme name="">
      <a:dk1>
        <a:srgbClr val="414141"/>
      </a:dk1>
      <a:lt1>
        <a:srgbClr val="FFFFFF"/>
      </a:lt1>
      <a:dk2>
        <a:srgbClr val="000000"/>
      </a:dk2>
      <a:lt2>
        <a:srgbClr val="00000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 Photo">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Subtitle -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hoto - Vertic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hoto - Vertical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 Dark">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Photo - Vertical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 Center">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Center">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Horizont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Horizontal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 Dark">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Photo - Horizontal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itle &amp; 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Subtitle - Photo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 Photo - Dark">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Subtitle - Photo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20</TotalTime>
  <Pages>0</Pages>
  <Words>728</Words>
  <Characters>0</Characters>
  <Application>Microsoft Macintosh PowerPoint</Application>
  <PresentationFormat>Custom</PresentationFormat>
  <Lines>0</Lines>
  <Paragraphs>83</Paragraphs>
  <Slides>11</Slides>
  <Notes>6</Notes>
  <HiddenSlides>0</HiddenSlides>
  <MMClips>0</MMClips>
  <ScaleCrop>false</ScaleCrop>
  <HeadingPairs>
    <vt:vector size="8" baseType="variant">
      <vt:variant>
        <vt:lpstr>Fonts Used</vt:lpstr>
      </vt:variant>
      <vt:variant>
        <vt:i4>7</vt:i4>
      </vt:variant>
      <vt:variant>
        <vt:lpstr>Theme</vt:lpstr>
      </vt:variant>
      <vt:variant>
        <vt:i4>18</vt:i4>
      </vt:variant>
      <vt:variant>
        <vt:lpstr>Embedded OLE Servers</vt:lpstr>
      </vt:variant>
      <vt:variant>
        <vt:i4>1</vt:i4>
      </vt:variant>
      <vt:variant>
        <vt:lpstr>Slide Titles</vt:lpstr>
      </vt:variant>
      <vt:variant>
        <vt:i4>11</vt:i4>
      </vt:variant>
    </vt:vector>
  </HeadingPairs>
  <TitlesOfParts>
    <vt:vector size="37" baseType="lpstr">
      <vt:lpstr>Gill Sans Light</vt:lpstr>
      <vt:lpstr>ヒラギノ角ゴ ProN W3</vt:lpstr>
      <vt:lpstr>Lucida Grande</vt:lpstr>
      <vt:lpstr>Helvetica</vt:lpstr>
      <vt:lpstr>Zapf Dingbats</vt:lpstr>
      <vt:lpstr>Arial</vt:lpstr>
      <vt:lpstr>Gill Sans</vt:lpstr>
      <vt:lpstr>Title &amp; Subtitle</vt:lpstr>
      <vt:lpstr>Title &amp; Subtitle - Photo</vt:lpstr>
      <vt:lpstr>Photo - Vertical</vt:lpstr>
      <vt:lpstr>Photo - Vertical - Dark</vt:lpstr>
      <vt:lpstr>Title - Center</vt:lpstr>
      <vt:lpstr>Photo - Horizontal</vt:lpstr>
      <vt:lpstr>Photo - Horizontal - Dark</vt:lpstr>
      <vt:lpstr>Title &amp; Bullets</vt:lpstr>
      <vt:lpstr>Title &amp; Subtitle - Photo - Dark</vt:lpstr>
      <vt:lpstr>Title &amp; Bullets - Right</vt:lpstr>
      <vt:lpstr>Title &amp; Bullets - 2 Column</vt:lpstr>
      <vt:lpstr>Title &amp; Bullets - Left</vt:lpstr>
      <vt:lpstr>Title, Bullets &amp; Photo</vt:lpstr>
      <vt:lpstr>Bullets</vt:lpstr>
      <vt:lpstr>Blank</vt:lpstr>
      <vt:lpstr>Blank - Dark</vt:lpstr>
      <vt:lpstr>Title - Top</vt:lpstr>
      <vt:lpstr>Title - Top - Dark</vt:lpstr>
      <vt:lpstr>Microsoft Graph Chart</vt:lpstr>
      <vt:lpstr>DCBA 3D Scanner</vt:lpstr>
      <vt:lpstr>PowerPoint Presentation</vt:lpstr>
      <vt:lpstr>PowerPoint Presentation</vt:lpstr>
      <vt:lpstr>Team + Skill set</vt:lpstr>
      <vt:lpstr>Technical Approach</vt:lpstr>
      <vt:lpstr>Product Goals</vt:lpstr>
      <vt:lpstr>Open Source Libraries</vt:lpstr>
      <vt:lpstr>Market</vt:lpstr>
      <vt:lpstr>Components List</vt:lpstr>
      <vt:lpstr>Summer Plans</vt:lpstr>
      <vt:lpstr>DCBA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DCBA 3D Scanner</dc:title>
  <dc:subject/>
  <dc:creator/>
  <cp:keywords/>
  <dc:description/>
  <cp:lastModifiedBy>Craig Cheney</cp:lastModifiedBy>
  <cp:revision>1</cp:revision>
  <cp:lastPrinted>2013-05-09T17:07:36Z</cp:lastPrinted>
  <dcterms:modified xsi:type="dcterms:W3CDTF">2013-05-09T17:14:46Z</dcterms:modified>
</cp:coreProperties>
</file>